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3" r:id="rId2"/>
    <p:sldId id="315" r:id="rId3"/>
    <p:sldId id="377" r:id="rId4"/>
    <p:sldId id="379" r:id="rId5"/>
    <p:sldId id="318" r:id="rId6"/>
    <p:sldId id="378" r:id="rId7"/>
    <p:sldId id="365" r:id="rId8"/>
    <p:sldId id="324" r:id="rId9"/>
    <p:sldId id="394" r:id="rId10"/>
    <p:sldId id="380" r:id="rId11"/>
    <p:sldId id="382" r:id="rId12"/>
    <p:sldId id="390" r:id="rId13"/>
    <p:sldId id="384" r:id="rId14"/>
    <p:sldId id="393" r:id="rId15"/>
    <p:sldId id="392" r:id="rId16"/>
    <p:sldId id="387" r:id="rId17"/>
    <p:sldId id="388" r:id="rId18"/>
    <p:sldId id="385" r:id="rId19"/>
    <p:sldId id="389" r:id="rId20"/>
    <p:sldId id="294" r:id="rId21"/>
    <p:sldId id="320" r:id="rId22"/>
    <p:sldId id="323" r:id="rId23"/>
    <p:sldId id="371" r:id="rId24"/>
    <p:sldId id="325" r:id="rId25"/>
    <p:sldId id="309" r:id="rId26"/>
    <p:sldId id="367" r:id="rId27"/>
    <p:sldId id="368" r:id="rId28"/>
    <p:sldId id="328" r:id="rId29"/>
    <p:sldId id="329" r:id="rId30"/>
    <p:sldId id="369" r:id="rId31"/>
    <p:sldId id="352" r:id="rId32"/>
    <p:sldId id="353" r:id="rId33"/>
    <p:sldId id="336" r:id="rId34"/>
    <p:sldId id="332" r:id="rId35"/>
    <p:sldId id="339" r:id="rId36"/>
    <p:sldId id="370" r:id="rId37"/>
    <p:sldId id="358" r:id="rId38"/>
    <p:sldId id="374" r:id="rId39"/>
    <p:sldId id="287" r:id="rId40"/>
    <p:sldId id="361" r:id="rId41"/>
    <p:sldId id="362" r:id="rId42"/>
    <p:sldId id="360" r:id="rId43"/>
    <p:sldId id="364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77"/>
            <p14:sldId id="379"/>
            <p14:sldId id="318"/>
            <p14:sldId id="378"/>
            <p14:sldId id="365"/>
            <p14:sldId id="324"/>
            <p14:sldId id="394"/>
            <p14:sldId id="380"/>
            <p14:sldId id="382"/>
            <p14:sldId id="390"/>
            <p14:sldId id="384"/>
            <p14:sldId id="393"/>
            <p14:sldId id="392"/>
            <p14:sldId id="387"/>
            <p14:sldId id="388"/>
            <p14:sldId id="385"/>
            <p14:sldId id="389"/>
            <p14:sldId id="294"/>
            <p14:sldId id="320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9"/>
    <a:srgbClr val="FFFFFF"/>
    <a:srgbClr val="FFFFCC"/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4766" autoAdjust="0"/>
  </p:normalViewPr>
  <p:slideViewPr>
    <p:cSldViewPr>
      <p:cViewPr varScale="1">
        <p:scale>
          <a:sx n="97" d="100"/>
          <a:sy n="97" d="100"/>
        </p:scale>
        <p:origin x="10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4822" y="3939297"/>
            <a:ext cx="7082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IOT</a:t>
            </a:r>
            <a:r>
              <a:rPr lang="ko-KR" altLang="en-US" sz="2400" b="1" spc="-150" dirty="0">
                <a:solidFill>
                  <a:srgbClr val="77787B"/>
                </a:solidFill>
              </a:rPr>
              <a:t>기술을 활용한 </a:t>
            </a:r>
            <a:r>
              <a:rPr lang="ko-KR" altLang="en-US" sz="2400" b="1" spc="-150" dirty="0" err="1">
                <a:solidFill>
                  <a:srgbClr val="77787B"/>
                </a:solidFill>
              </a:rPr>
              <a:t>반려묘</a:t>
            </a:r>
            <a:r>
              <a:rPr lang="ko-KR" altLang="en-US" sz="2400" b="1" spc="-150" dirty="0">
                <a:solidFill>
                  <a:srgbClr val="77787B"/>
                </a:solidFill>
              </a:rPr>
              <a:t> 스마트 화장실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2022. 7. 12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이선관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조범석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이택기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이재욱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2A65BC-A1AE-5D17-FB50-D175329F2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시스템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구성도 </a:t>
            </a: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906E85-9AFF-A199-7ED2-A90D995F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E0FB855-8247-2EB8-11EF-C13E64554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786638"/>
              </p:ext>
            </p:extLst>
          </p:nvPr>
        </p:nvGraphicFramePr>
        <p:xfrm>
          <a:off x="2123729" y="1382080"/>
          <a:ext cx="6780207" cy="24686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2831">
                  <a:extLst>
                    <a:ext uri="{9D8B030D-6E8A-4147-A177-3AD203B41FA5}">
                      <a16:colId xmlns:a16="http://schemas.microsoft.com/office/drawing/2014/main" val="2186781424"/>
                    </a:ext>
                  </a:extLst>
                </a:gridCol>
                <a:gridCol w="2154154">
                  <a:extLst>
                    <a:ext uri="{9D8B030D-6E8A-4147-A177-3AD203B41FA5}">
                      <a16:colId xmlns:a16="http://schemas.microsoft.com/office/drawing/2014/main" val="2848048841"/>
                    </a:ext>
                  </a:extLst>
                </a:gridCol>
                <a:gridCol w="3553222">
                  <a:extLst>
                    <a:ext uri="{9D8B030D-6E8A-4147-A177-3AD203B41FA5}">
                      <a16:colId xmlns:a16="http://schemas.microsoft.com/office/drawing/2014/main" val="1117852251"/>
                    </a:ext>
                  </a:extLst>
                </a:gridCol>
              </a:tblGrid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명칭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기능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설명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024743284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en-US" sz="1000" kern="0" dirty="0" err="1">
                          <a:effectLst/>
                        </a:rPr>
                        <a:t>Wifi</a:t>
                      </a:r>
                      <a:r>
                        <a:rPr lang="en-US" sz="1000" kern="0" dirty="0">
                          <a:effectLst/>
                        </a:rPr>
                        <a:t> </a:t>
                      </a:r>
                      <a:r>
                        <a:rPr lang="ko-KR" sz="1000" kern="0" dirty="0">
                          <a:effectLst/>
                        </a:rPr>
                        <a:t>모듈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네트워크를 통해 사용자의 입력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출력을 담당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네트워크를 통해 사용자에게 입력을 받고 컴퓨터 모듈로 명령을 전달함</a:t>
                      </a:r>
                      <a:endParaRPr lang="ko-KR" sz="1000" kern="10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컴퓨터 모듈에서 받은 정보를 네트워크를 통해 다시 사용자에게 전달함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924546538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컴퓨터 모듈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정보 취합 후 출력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해당 기기의 본체에 해당</a:t>
                      </a:r>
                      <a:endParaRPr lang="ko-KR" sz="1000" kern="10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모든 정보를 받고 취합하여 각 모듈로 전달</a:t>
                      </a:r>
                      <a:endParaRPr lang="ko-KR" sz="1000" kern="10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모든 명령과 정보 처리를 담당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1582485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무게센서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무게 측정으로 </a:t>
                      </a:r>
                      <a:endParaRPr lang="ko-KR" sz="1000" kern="100">
                        <a:effectLst/>
                      </a:endParaRPr>
                    </a:p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고양이의 출입 감지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고양이의 출입 감지 시 제품 작동 시작 및 종료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30396495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BE7DA53-2F6F-C532-4736-1B39DCE8FD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62" t="5501" r="12795" b="13080"/>
          <a:stretch/>
        </p:blipFill>
        <p:spPr>
          <a:xfrm>
            <a:off x="323528" y="1297964"/>
            <a:ext cx="1232346" cy="26600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DD7ECF2-6655-D653-B67E-764997AA7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84" t="10831" r="10343" b="9151"/>
          <a:stretch/>
        </p:blipFill>
        <p:spPr>
          <a:xfrm>
            <a:off x="323528" y="4071775"/>
            <a:ext cx="1232346" cy="2660016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DBE3809-F17A-3DB2-8B90-5B6D49918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059609"/>
              </p:ext>
            </p:extLst>
          </p:nvPr>
        </p:nvGraphicFramePr>
        <p:xfrm>
          <a:off x="2123729" y="4411278"/>
          <a:ext cx="6752584" cy="1981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8460">
                  <a:extLst>
                    <a:ext uri="{9D8B030D-6E8A-4147-A177-3AD203B41FA5}">
                      <a16:colId xmlns:a16="http://schemas.microsoft.com/office/drawing/2014/main" val="366742833"/>
                    </a:ext>
                  </a:extLst>
                </a:gridCol>
                <a:gridCol w="2145378">
                  <a:extLst>
                    <a:ext uri="{9D8B030D-6E8A-4147-A177-3AD203B41FA5}">
                      <a16:colId xmlns:a16="http://schemas.microsoft.com/office/drawing/2014/main" val="2929768008"/>
                    </a:ext>
                  </a:extLst>
                </a:gridCol>
                <a:gridCol w="3538746">
                  <a:extLst>
                    <a:ext uri="{9D8B030D-6E8A-4147-A177-3AD203B41FA5}">
                      <a16:colId xmlns:a16="http://schemas.microsoft.com/office/drawing/2014/main" val="3257004577"/>
                    </a:ext>
                  </a:extLst>
                </a:gridCol>
              </a:tblGrid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명칭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기능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설명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978649315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altLang="en-US" sz="1000" kern="0" dirty="0">
                          <a:effectLst/>
                        </a:rPr>
                        <a:t>스텝</a:t>
                      </a:r>
                      <a:r>
                        <a:rPr lang="en-US" sz="1000" kern="0" dirty="0">
                          <a:effectLst/>
                        </a:rPr>
                        <a:t> </a:t>
                      </a:r>
                      <a:r>
                        <a:rPr lang="ko-KR" sz="1000" kern="0" dirty="0">
                          <a:effectLst/>
                        </a:rPr>
                        <a:t>모터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전원을 받고 동력을 생성함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전기를 통해 동력을 생성하는 역할</a:t>
                      </a:r>
                      <a:endParaRPr lang="ko-KR" sz="1000" kern="10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컴퓨터 모듈에서 받은 명령을 단순수행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583362831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기판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제어창에서 명령을 받고 구동부를 작동시킴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제어장치를 포함</a:t>
                      </a:r>
                      <a:r>
                        <a:rPr lang="en-US" sz="1000" kern="0">
                          <a:effectLst/>
                        </a:rPr>
                        <a:t>, </a:t>
                      </a:r>
                      <a:r>
                        <a:rPr lang="ko-KR" sz="1000" kern="0">
                          <a:effectLst/>
                        </a:rPr>
                        <a:t>명령을 전달하는 기판</a:t>
                      </a:r>
                      <a:endParaRPr lang="ko-KR" sz="1000" kern="10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모터를 돌리게 하고 동력전달장치를 가동시킴</a:t>
                      </a:r>
                      <a:endParaRPr lang="ko-KR" sz="1000" kern="10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또한 정지를 관여함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30440207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동력전달장치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모터에서 발생된 운동에너지를 작동부로 전달함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모터에서 받은 동력을 작동부로 </a:t>
                      </a:r>
                      <a:r>
                        <a:rPr lang="ko-KR" sz="1000" kern="0" dirty="0" err="1">
                          <a:effectLst/>
                        </a:rPr>
                        <a:t>전달시킴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414302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356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시스템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lang="ko-KR" altLang="en-US" sz="1000" spc="-5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906E85-9AFF-A199-7ED2-A90D995F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4082A4D-7AE2-F095-06C3-89C759E35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026158"/>
              </p:ext>
            </p:extLst>
          </p:nvPr>
        </p:nvGraphicFramePr>
        <p:xfrm>
          <a:off x="1979713" y="1716407"/>
          <a:ext cx="6586654" cy="19555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2205">
                  <a:extLst>
                    <a:ext uri="{9D8B030D-6E8A-4147-A177-3AD203B41FA5}">
                      <a16:colId xmlns:a16="http://schemas.microsoft.com/office/drawing/2014/main" val="3206546643"/>
                    </a:ext>
                  </a:extLst>
                </a:gridCol>
                <a:gridCol w="2092660">
                  <a:extLst>
                    <a:ext uri="{9D8B030D-6E8A-4147-A177-3AD203B41FA5}">
                      <a16:colId xmlns:a16="http://schemas.microsoft.com/office/drawing/2014/main" val="2014364060"/>
                    </a:ext>
                  </a:extLst>
                </a:gridCol>
                <a:gridCol w="3451789">
                  <a:extLst>
                    <a:ext uri="{9D8B030D-6E8A-4147-A177-3AD203B41FA5}">
                      <a16:colId xmlns:a16="http://schemas.microsoft.com/office/drawing/2014/main" val="490524282"/>
                    </a:ext>
                  </a:extLst>
                </a:gridCol>
              </a:tblGrid>
              <a:tr h="218242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명칭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기능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설명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427499980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본체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동력을 받아 회전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동력 전달 장치로부터 동력을 전달받아</a:t>
                      </a:r>
                      <a:endParaRPr lang="ko-KR" sz="1000" kern="10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회전함으로써 내부의 배변을 걸러냄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568639437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스위치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사용자의 직접 입력을 받음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외부에 돌출된 기계식 버튼의 스위치</a:t>
                      </a:r>
                      <a:endParaRPr lang="ko-KR" sz="1000" kern="10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사용자의 입력을 직접 받아 컴퓨터 모듈로 전달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958608865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앱 연동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라돈 수치측정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앱 연동을 통해 핸드폰 등의 기기로 제품의 배변처리 등을 제품과 떨어져 있을 때 원격으로 제어하게 해주며</a:t>
                      </a:r>
                      <a:r>
                        <a:rPr lang="en-US" sz="1000" kern="0" dirty="0">
                          <a:effectLst/>
                        </a:rPr>
                        <a:t>, </a:t>
                      </a:r>
                      <a:r>
                        <a:rPr lang="ko-KR" sz="1000" kern="0" dirty="0">
                          <a:effectLst/>
                        </a:rPr>
                        <a:t>산출된 무게와 라돈 수치 등을 가시화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183616951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F6D7907-3011-BB24-FEA5-DA955E68B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86" t="4735" r="23250" b="6180"/>
          <a:stretch/>
        </p:blipFill>
        <p:spPr>
          <a:xfrm>
            <a:off x="323528" y="1316706"/>
            <a:ext cx="1123309" cy="2706827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1668A79-ACF9-4199-020B-98DEEF02B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565437"/>
              </p:ext>
            </p:extLst>
          </p:nvPr>
        </p:nvGraphicFramePr>
        <p:xfrm>
          <a:off x="1945191" y="4646509"/>
          <a:ext cx="6586654" cy="15187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2205">
                  <a:extLst>
                    <a:ext uri="{9D8B030D-6E8A-4147-A177-3AD203B41FA5}">
                      <a16:colId xmlns:a16="http://schemas.microsoft.com/office/drawing/2014/main" val="2226848471"/>
                    </a:ext>
                  </a:extLst>
                </a:gridCol>
                <a:gridCol w="2092660">
                  <a:extLst>
                    <a:ext uri="{9D8B030D-6E8A-4147-A177-3AD203B41FA5}">
                      <a16:colId xmlns:a16="http://schemas.microsoft.com/office/drawing/2014/main" val="3808626050"/>
                    </a:ext>
                  </a:extLst>
                </a:gridCol>
                <a:gridCol w="3451789">
                  <a:extLst>
                    <a:ext uri="{9D8B030D-6E8A-4147-A177-3AD203B41FA5}">
                      <a16:colId xmlns:a16="http://schemas.microsoft.com/office/drawing/2014/main" val="3507646301"/>
                    </a:ext>
                  </a:extLst>
                </a:gridCol>
              </a:tblGrid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명칭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기능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설명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461061383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무게센서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무게를 측정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고양이 및 변의 무게를 감지하여 화장실의 내부 상황 파악 및 간단한 검진 가능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955579258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탈취 필터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배변의 냄새 억제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배변의 냄새를 억제하는 필터</a:t>
                      </a:r>
                      <a:endParaRPr lang="ko-KR" sz="1000" kern="100">
                        <a:effectLst/>
                      </a:endParaRPr>
                    </a:p>
                    <a:p>
                      <a:pPr algn="just" fontAlgn="base" latinLnBrk="1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배변통 안쪽 장착하기 쉽게 설계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556877471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라돈 센서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fontAlgn="base" latinLnBrk="0">
                        <a:lnSpc>
                          <a:spcPct val="160000"/>
                        </a:lnSpc>
                      </a:pPr>
                      <a:r>
                        <a:rPr lang="ko-KR" sz="1000" kern="0">
                          <a:effectLst/>
                        </a:rPr>
                        <a:t>라돈 수치측정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l" fontAlgn="base" latinLnBrk="0">
                        <a:lnSpc>
                          <a:spcPct val="160000"/>
                        </a:lnSpc>
                      </a:pPr>
                      <a:r>
                        <a:rPr lang="ko-KR" sz="1000" kern="0" dirty="0">
                          <a:effectLst/>
                        </a:rPr>
                        <a:t>모래에서 발생하는 라돈 수치를 측정함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845768856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26ED94DD-0591-60C0-5927-0C78B81EBF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33" t="12267" r="17241" b="15788"/>
          <a:stretch/>
        </p:blipFill>
        <p:spPr>
          <a:xfrm>
            <a:off x="273114" y="4052492"/>
            <a:ext cx="1224136" cy="270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5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센서 구성도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4ABF7F9-5A97-18A9-1F41-EC3268017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7" y="1916832"/>
            <a:ext cx="8888065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7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B48E4-3F97-F936-0757-E9420194A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08" y="1340769"/>
            <a:ext cx="5986984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1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81" name="표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912537"/>
              </p:ext>
            </p:extLst>
          </p:nvPr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969326" y="3123036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IoT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968597" y="4620240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측정값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저장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7" name="직선 화살표 연결선 86"/>
          <p:cNvCxnSpPr>
            <a:cxnSpLocks/>
            <a:endCxn id="125" idx="0"/>
          </p:cNvCxnSpPr>
          <p:nvPr/>
        </p:nvCxnSpPr>
        <p:spPr>
          <a:xfrm flipH="1">
            <a:off x="2696080" y="3469195"/>
            <a:ext cx="1588" cy="25456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509934" y="4413010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cxnSpLocks/>
            <a:endCxn id="84" idx="3"/>
          </p:cNvCxnSpPr>
          <p:nvPr/>
        </p:nvCxnSpPr>
        <p:spPr>
          <a:xfrm flipV="1">
            <a:off x="3408459" y="3277818"/>
            <a:ext cx="729" cy="753512"/>
          </a:xfrm>
          <a:prstGeom prst="bentConnector3">
            <a:avLst>
              <a:gd name="adj1" fmla="val 31458025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3388469" y="3305931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4772779" y="3123036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측정값 송신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751567" y="3691647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고양이 무게 측정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758010" y="5050606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변 무게 측정</a:t>
            </a:r>
          </a:p>
        </p:txBody>
      </p:sp>
      <p:cxnSp>
        <p:nvCxnSpPr>
          <p:cNvPr id="98" name="직선 연결선 97"/>
          <p:cNvCxnSpPr/>
          <p:nvPr/>
        </p:nvCxnSpPr>
        <p:spPr>
          <a:xfrm>
            <a:off x="5384760" y="3871533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>
            <a:cxnSpLocks/>
          </p:cNvCxnSpPr>
          <p:nvPr/>
        </p:nvCxnSpPr>
        <p:spPr>
          <a:xfrm flipV="1">
            <a:off x="5384760" y="3717032"/>
            <a:ext cx="0" cy="1810072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5704593" y="3009847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2420969" y="5688161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2623819" y="5658402"/>
            <a:ext cx="2337499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측정 옵션을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2424081" y="5935471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2658270" y="5907676"/>
            <a:ext cx="4506362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에서 선택한 사항을 핸드폰으로 실시간 모니터링 기능 및 알림을 송신한다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3108943" y="3009847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398609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toilet </a:t>
                      </a:r>
                      <a:r>
                        <a:rPr lang="en-US" altLang="ko-KR" sz="1000" dirty="0" err="1"/>
                        <a:t>monitor_CWCT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자동 배변처리기 모니터링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2022.  7.  12.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자동 배변처리기의 고양이 및 변의 무게 측정값과 라돈 수치 측정값의 실시간 모니터링을 제공해주는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이재욱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243B89CB-B713-4B0B-E62E-CF64FA347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E014DC6-A27E-5859-4016-12D0A1B91BA2}"/>
              </a:ext>
            </a:extLst>
          </p:cNvPr>
          <p:cNvCxnSpPr>
            <a:cxnSpLocks/>
          </p:cNvCxnSpPr>
          <p:nvPr/>
        </p:nvCxnSpPr>
        <p:spPr>
          <a:xfrm flipV="1">
            <a:off x="5384760" y="3499071"/>
            <a:ext cx="0" cy="22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334D10-F519-AC07-E9A5-386D9CE367CA}"/>
              </a:ext>
            </a:extLst>
          </p:cNvPr>
          <p:cNvCxnSpPr>
            <a:cxnSpLocks/>
          </p:cNvCxnSpPr>
          <p:nvPr/>
        </p:nvCxnSpPr>
        <p:spPr>
          <a:xfrm flipH="1">
            <a:off x="2696080" y="5527104"/>
            <a:ext cx="26886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15A3650-A809-0763-C499-53C270C5B208}"/>
              </a:ext>
            </a:extLst>
          </p:cNvPr>
          <p:cNvCxnSpPr>
            <a:cxnSpLocks/>
            <a:endCxn id="85" idx="3"/>
          </p:cNvCxnSpPr>
          <p:nvPr/>
        </p:nvCxnSpPr>
        <p:spPr>
          <a:xfrm flipH="1" flipV="1">
            <a:off x="2688528" y="5159990"/>
            <a:ext cx="7552" cy="367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218D9B0-B560-A971-0269-2B5E2E9D711E}"/>
              </a:ext>
            </a:extLst>
          </p:cNvPr>
          <p:cNvCxnSpPr/>
          <p:nvPr/>
        </p:nvCxnSpPr>
        <p:spPr>
          <a:xfrm>
            <a:off x="5391204" y="5229200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125" name="Rectangle 41">
            <a:extLst>
              <a:ext uri="{FF2B5EF4-FFF2-40B4-BE49-F238E27FC236}">
                <a16:creationId xmlns:a16="http://schemas.microsoft.com/office/drawing/2014/main" id="{79B65D1A-A4B1-BF03-855C-FBCB3CF56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4099" y="3723764"/>
            <a:ext cx="1223962" cy="501318"/>
          </a:xfrm>
          <a:prstGeom prst="rect">
            <a:avLst/>
          </a:prstGeom>
          <a:solidFill>
            <a:srgbClr val="FFFFE9"/>
          </a:solidFill>
          <a:ln w="6350" algn="ctr">
            <a:solidFill>
              <a:srgbClr val="00264C"/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측정 옵션 선택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고양이 무게</a:t>
            </a: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 무게</a:t>
            </a: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70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알고리즘 명세서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/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9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ECFB2A-C780-28EA-45B4-E8216B905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2" y="1556792"/>
            <a:ext cx="65817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4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프로그램 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83993D5-820D-4E09-AB70-FD57542BD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" y="2276872"/>
            <a:ext cx="7125694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05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개발 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EDA92E2-39D2-1B5B-CB32-2EF03FDB5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108284"/>
              </p:ext>
            </p:extLst>
          </p:nvPr>
        </p:nvGraphicFramePr>
        <p:xfrm>
          <a:off x="323528" y="1227456"/>
          <a:ext cx="8208912" cy="4634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066">
                  <a:extLst>
                    <a:ext uri="{9D8B030D-6E8A-4147-A177-3AD203B41FA5}">
                      <a16:colId xmlns:a16="http://schemas.microsoft.com/office/drawing/2014/main" val="3397411912"/>
                    </a:ext>
                  </a:extLst>
                </a:gridCol>
                <a:gridCol w="1273128">
                  <a:extLst>
                    <a:ext uri="{9D8B030D-6E8A-4147-A177-3AD203B41FA5}">
                      <a16:colId xmlns:a16="http://schemas.microsoft.com/office/drawing/2014/main" val="3678376539"/>
                    </a:ext>
                  </a:extLst>
                </a:gridCol>
                <a:gridCol w="2785859">
                  <a:extLst>
                    <a:ext uri="{9D8B030D-6E8A-4147-A177-3AD203B41FA5}">
                      <a16:colId xmlns:a16="http://schemas.microsoft.com/office/drawing/2014/main" val="203366734"/>
                    </a:ext>
                  </a:extLst>
                </a:gridCol>
                <a:gridCol w="2785859">
                  <a:extLst>
                    <a:ext uri="{9D8B030D-6E8A-4147-A177-3AD203B41FA5}">
                      <a16:colId xmlns:a16="http://schemas.microsoft.com/office/drawing/2014/main" val="72500135"/>
                    </a:ext>
                  </a:extLst>
                </a:gridCol>
              </a:tblGrid>
              <a:tr h="422194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sz="1500" kern="100" dirty="0">
                          <a:effectLst/>
                          <a:latin typeface="+mn-lt"/>
                        </a:rPr>
                        <a:t>구분</a:t>
                      </a:r>
                      <a:endParaRPr lang="ko-KR" sz="15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1500" kern="100" dirty="0">
                          <a:effectLst/>
                          <a:latin typeface="+mn-lt"/>
                        </a:rPr>
                        <a:t>항목</a:t>
                      </a:r>
                      <a:endParaRPr lang="ko-KR" sz="15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1500" kern="100" dirty="0">
                          <a:effectLst/>
                          <a:latin typeface="+mn-lt"/>
                        </a:rPr>
                        <a:t>적용내역</a:t>
                      </a:r>
                      <a:endParaRPr lang="ko-KR" sz="15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1834226179"/>
                  </a:ext>
                </a:extLst>
              </a:tr>
              <a:tr h="1227117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sz="1500" kern="100" dirty="0">
                          <a:effectLst/>
                          <a:latin typeface="+mn-lt"/>
                        </a:rPr>
                        <a:t>S/W</a:t>
                      </a:r>
                      <a:br>
                        <a:rPr lang="en-US" sz="1500" kern="100" dirty="0">
                          <a:effectLst/>
                          <a:latin typeface="+mn-lt"/>
                        </a:rPr>
                      </a:br>
                      <a:r>
                        <a:rPr lang="ko-KR" altLang="en-US" sz="1500" kern="100" dirty="0">
                          <a:effectLst/>
                          <a:latin typeface="+mn-lt"/>
                        </a:rPr>
                        <a:t>개발환경</a:t>
                      </a:r>
                      <a:endParaRPr lang="ko-KR" sz="15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 hMerge="1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err="1">
                          <a:effectLst/>
                          <a:latin typeface="+mn-lt"/>
                        </a:rPr>
                        <a:t>Wifi</a:t>
                      </a:r>
                      <a:r>
                        <a:rPr lang="en-US" altLang="ko-KR" sz="1200" kern="10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200" kern="100">
                          <a:effectLst/>
                          <a:latin typeface="+mn-lt"/>
                        </a:rPr>
                        <a:t>모듈</a:t>
                      </a:r>
                      <a:endParaRPr lang="en-US" altLang="ko-KR" sz="1200" kern="100" dirty="0">
                        <a:effectLst/>
                        <a:latin typeface="+mn-lt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3000"/>
                        </a:lnSpc>
                      </a:pPr>
                      <a:r>
                        <a:rPr lang="ko-KR" altLang="en-US" sz="1200" kern="100" dirty="0">
                          <a:effectLst/>
                          <a:latin typeface="+mn-lt"/>
                        </a:rPr>
                        <a:t>네트워크를 통해 사용자에게 입력을 받고 컴퓨터 모듈로 명령을 전달함 </a:t>
                      </a:r>
                      <a:endParaRPr lang="en-US" altLang="ko-KR" sz="1200" kern="100" dirty="0">
                        <a:effectLst/>
                        <a:latin typeface="+mn-lt"/>
                      </a:endParaRPr>
                    </a:p>
                    <a:p>
                      <a:pPr algn="l" latinLnBrk="1">
                        <a:lnSpc>
                          <a:spcPct val="103000"/>
                        </a:lnSpc>
                      </a:pPr>
                      <a:r>
                        <a:rPr lang="ko-KR" altLang="en-US" sz="1200" kern="100" dirty="0">
                          <a:effectLst/>
                          <a:latin typeface="+mn-lt"/>
                        </a:rPr>
                        <a:t>컴퓨터 모듈에서 받은 정보를 네트워크를 통해 다시 사용자에게 전달함</a:t>
                      </a:r>
                    </a:p>
                    <a:p>
                      <a:pPr algn="l" latinLnBrk="1">
                        <a:lnSpc>
                          <a:spcPct val="103000"/>
                        </a:lnSpc>
                      </a:pPr>
                      <a:r>
                        <a:rPr lang="en-US" sz="1200" b="0" kern="100">
                          <a:effectLst/>
                          <a:latin typeface="+mn-lt"/>
                        </a:rPr>
                        <a:t> </a:t>
                      </a:r>
                      <a:endParaRPr lang="ko-KR" altLang="en-US" sz="1200" b="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4128702623"/>
                  </a:ext>
                </a:extLst>
              </a:tr>
              <a:tr h="555349"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sz="1500" kern="100">
                          <a:effectLst/>
                          <a:latin typeface="+mn-lt"/>
                        </a:rPr>
                        <a:t>H/W</a:t>
                      </a:r>
                    </a:p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1500" kern="100">
                          <a:effectLst/>
                          <a:latin typeface="+mn-lt"/>
                        </a:rPr>
                        <a:t>구성장비</a:t>
                      </a:r>
                      <a:endParaRPr lang="ko-KR" sz="15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1200" kern="100" dirty="0">
                          <a:effectLst/>
                          <a:latin typeface="+mn-lt"/>
                        </a:rPr>
                        <a:t>디바이스</a:t>
                      </a:r>
                      <a:endParaRPr lang="en-US" altLang="ko-KR" sz="1200" kern="100" dirty="0">
                        <a:effectLst/>
                        <a:latin typeface="+mn-lt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3000"/>
                        </a:lnSpc>
                      </a:pPr>
                      <a:r>
                        <a:rPr lang="ko-KR" altLang="en-US" sz="1200" kern="100" dirty="0">
                          <a:effectLst/>
                          <a:latin typeface="+mn-lt"/>
                        </a:rPr>
                        <a:t>컴퓨터 모듈</a:t>
                      </a:r>
                      <a:r>
                        <a:rPr lang="en-US" altLang="ko-KR" sz="1200" kern="100" dirty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200" kern="100" dirty="0">
                          <a:effectLst/>
                          <a:latin typeface="+mn-lt"/>
                        </a:rPr>
                        <a:t>미정</a:t>
                      </a:r>
                      <a:r>
                        <a:rPr lang="en-US" altLang="ko-KR" sz="1200" kern="100" dirty="0">
                          <a:effectLst/>
                          <a:latin typeface="+mn-lt"/>
                        </a:rPr>
                        <a:t>)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3000"/>
                        </a:lnSpc>
                      </a:pPr>
                      <a:r>
                        <a:rPr lang="ko-KR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제품의 </a:t>
                      </a:r>
                      <a:r>
                        <a:rPr lang="ko-KR" altLang="ko-KR" sz="12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구동부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센서와 결합하여 고양이의 출입을 통한 제품의 작동 자동제어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713962823"/>
                  </a:ext>
                </a:extLst>
              </a:tr>
              <a:tr h="9126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3000"/>
                        </a:lnSpc>
                      </a:pPr>
                      <a:r>
                        <a:rPr lang="ko-KR" altLang="en-US" sz="1200" kern="100" dirty="0" err="1">
                          <a:effectLst/>
                          <a:latin typeface="+mn-lt"/>
                        </a:rPr>
                        <a:t>아두이노</a:t>
                      </a:r>
                      <a:r>
                        <a:rPr lang="ko-KR" altLang="en-US" sz="1200" kern="100" dirty="0">
                          <a:effectLst/>
                          <a:latin typeface="+mn-lt"/>
                        </a:rPr>
                        <a:t> 호환 </a:t>
                      </a:r>
                      <a:r>
                        <a:rPr lang="en-US" altLang="ko-KR" sz="1200" kern="100" dirty="0">
                          <a:effectLst/>
                          <a:latin typeface="+mn-lt"/>
                        </a:rPr>
                        <a:t>5V </a:t>
                      </a:r>
                      <a:r>
                        <a:rPr lang="ko-KR" altLang="en-US" sz="1200" kern="100" dirty="0">
                          <a:effectLst/>
                          <a:latin typeface="+mn-lt"/>
                        </a:rPr>
                        <a:t>스텝모터</a:t>
                      </a:r>
                      <a:endParaRPr lang="en-US" altLang="ko-KR" sz="1200" kern="100" dirty="0">
                        <a:effectLst/>
                        <a:latin typeface="+mn-lt"/>
                      </a:endParaRPr>
                    </a:p>
                    <a:p>
                      <a:pPr algn="ctr" latinLnBrk="1">
                        <a:lnSpc>
                          <a:spcPct val="103000"/>
                        </a:lnSpc>
                      </a:pPr>
                      <a:r>
                        <a:rPr lang="en-US" altLang="ko-KR" sz="1200" kern="100" dirty="0">
                          <a:effectLst/>
                          <a:latin typeface="+mn-lt"/>
                        </a:rPr>
                        <a:t>[SZH-EK060]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3000"/>
                        </a:lnSpc>
                      </a:pPr>
                      <a:r>
                        <a:rPr lang="ko-KR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모터의 동력을 통한 제품의 다양한 각도의 회전운동을 통해 배변처리 및 모래 평탄화 진행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3885150851"/>
                  </a:ext>
                </a:extLst>
              </a:tr>
              <a:tr h="8991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1200" kern="100" dirty="0">
                          <a:effectLst/>
                          <a:latin typeface="+mn-lt"/>
                        </a:rPr>
                        <a:t>센서</a:t>
                      </a:r>
                      <a:endParaRPr lang="ko-KR" sz="120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저가형 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선식 </a:t>
                      </a: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로드셀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(50Kg)</a:t>
                      </a: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ko-KR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변의 잔류를 무게 측정을 통해 확인할 수 있으며 그 신호에 의해 반복 작동 필요 판단</a:t>
                      </a: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05672719"/>
                  </a:ext>
                </a:extLst>
              </a:tr>
              <a:tr h="586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3000"/>
                        </a:lnSpc>
                      </a:pPr>
                      <a:r>
                        <a:rPr lang="ko-KR" altLang="en-US" sz="1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아두이노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호환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감마센서 모듈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(GDK101)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3000"/>
                        </a:lnSpc>
                      </a:pPr>
                      <a:r>
                        <a:rPr lang="ko-KR" sz="1200" b="0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맑은 고딕" panose="020B0503020000020004" pitchFamily="50" charset="-127"/>
                        </a:rPr>
                        <a:t>배변용 모래의 라돈 수치를 측정하여 모래의 교체 필요성 확인 및 사고 예방</a:t>
                      </a:r>
                      <a:endParaRPr lang="ko-KR" sz="1200" b="0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604000101010101" pitchFamily="18" charset="-127"/>
                      </a:endParaRPr>
                    </a:p>
                  </a:txBody>
                  <a:tcPr marL="64770" marR="64770" marT="17780" marB="17780" anchor="ctr"/>
                </a:tc>
                <a:extLst>
                  <a:ext uri="{0D108BD9-81ED-4DB2-BD59-A6C34878D82A}">
                    <a16:rowId xmlns:a16="http://schemas.microsoft.com/office/drawing/2014/main" val="2089588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6779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 소스코드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1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37853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CE04A8-64C4-89A0-7F04-5A92DEC0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722443-407A-2C14-02A3-F9FB3D18D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D9F53E-BDE4-CDAB-66A9-40BFBE371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9F55A738-B68E-6DDA-E059-7059C30E1FD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B8EE4F8C-2E58-A451-2719-48988A0B78B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CEB79E15-F7CD-6CD8-12F8-BD774134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91" name="사각형: 둥근 모서리 26">
            <a:extLst>
              <a:ext uri="{FF2B5EF4-FFF2-40B4-BE49-F238E27FC236}">
                <a16:creationId xmlns:a16="http://schemas.microsoft.com/office/drawing/2014/main" id="{0E4A983E-CA26-604D-09BD-211D71016DD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51A41E-E670-2312-67E4-AFB5FDDB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F4E7F9F-E81E-264F-67F1-2261EF859E8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722BE1-3405-309C-73CC-538D3ED1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3DC963F6-25B8-BBCC-1B04-3CE6E09A090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82E48C-3046-3D8C-B5EA-78729A56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0FA5E0F8-8CC6-A87D-AD96-28772427EC8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45077D9-43ED-1831-4D4E-3B20038EC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6EE6A61D-0EA7-9A46-E087-D9299DC2509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3CC458-15EF-58E7-32D5-D86D43FA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91323CDD-5E9E-C59E-00BC-F6A0C5B7205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1402DD-6950-60D8-5DFD-D2A8E4F2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CC4BBFF7-CD92-B35B-7F09-53871FF03D6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A746AB-9EDD-DD90-5E04-10255E89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176990-D7E4-FF00-9F15-4A2959875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57" y="2319336"/>
            <a:ext cx="3237230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832FEB-24A7-4850-6532-3BB61BCC4CCB}"/>
              </a:ext>
            </a:extLst>
          </p:cNvPr>
          <p:cNvSpPr txBox="1"/>
          <p:nvPr/>
        </p:nvSpPr>
        <p:spPr>
          <a:xfrm>
            <a:off x="1115616" y="4984670"/>
            <a:ext cx="71364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바탕" panose="02030600000101010101" pitchFamily="18" charset="-127"/>
              </a:rPr>
              <a:t>1</a:t>
            </a:r>
            <a:r>
              <a:rPr lang="ko-KR" altLang="ko-KR" sz="14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바탕" panose="02030600000101010101" pitchFamily="18" charset="-127"/>
              </a:rPr>
              <a:t>인 가구</a:t>
            </a:r>
            <a:r>
              <a:rPr lang="ko-KR" altLang="en-US" sz="1400" kern="100" dirty="0">
                <a:solidFill>
                  <a:srgbClr val="000000"/>
                </a:solidFill>
                <a:latin typeface="바탕" panose="02030600000101010101" pitchFamily="18" charset="-127"/>
                <a:ea typeface="맑은 고딕" panose="020B0503020000020004" pitchFamily="50" charset="-127"/>
                <a:cs typeface="바탕" panose="02030600000101010101" pitchFamily="18" charset="-127"/>
              </a:rPr>
              <a:t> 및 핵가족의 급증으로 인해 </a:t>
            </a:r>
            <a:r>
              <a:rPr lang="ko-KR" altLang="en-US" sz="1400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바탕" panose="02030600000101010101" pitchFamily="18" charset="-127"/>
              </a:rPr>
              <a:t>국내 반려동물 시장은 </a:t>
            </a:r>
            <a:r>
              <a:rPr lang="ko-KR" altLang="en-US" sz="1400" b="1" kern="10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바탕" panose="02030600000101010101" pitchFamily="18" charset="-127"/>
              </a:rPr>
              <a:t>매년 </a:t>
            </a:r>
            <a:r>
              <a:rPr lang="en-US" altLang="ko-KR" sz="1400" b="1" kern="100" dirty="0">
                <a:solidFill>
                  <a:srgbClr val="000000"/>
                </a:solidFill>
                <a:ea typeface="맑은 고딕" panose="020B0503020000020004" pitchFamily="50" charset="-127"/>
                <a:cs typeface="바탕" panose="02030600000101010101" pitchFamily="18" charset="-127"/>
              </a:rPr>
              <a:t>15%</a:t>
            </a:r>
            <a:r>
              <a:rPr lang="ko-KR" altLang="en-US" sz="1400" b="1" kern="100" dirty="0">
                <a:solidFill>
                  <a:srgbClr val="000000"/>
                </a:solidFill>
                <a:ea typeface="맑은 고딕" panose="020B0503020000020004" pitchFamily="50" charset="-127"/>
                <a:cs typeface="바탕" panose="02030600000101010101" pitchFamily="18" charset="-127"/>
              </a:rPr>
              <a:t>씩 증가하는 추세</a:t>
            </a:r>
            <a:r>
              <a:rPr lang="ko-KR" altLang="en-US" sz="1400" kern="100" dirty="0">
                <a:solidFill>
                  <a:srgbClr val="000000"/>
                </a:solidFill>
                <a:ea typeface="맑은 고딕" panose="020B0503020000020004" pitchFamily="50" charset="-127"/>
                <a:cs typeface="바탕" panose="02030600000101010101" pitchFamily="18" charset="-127"/>
              </a:rPr>
              <a:t>이며 독립적인 성향을 지녀 바쁜 현대인의 라이프 스타일과 알맞은 </a:t>
            </a:r>
            <a:r>
              <a:rPr lang="ko-KR" altLang="en-US" sz="1400" b="1" kern="100" dirty="0">
                <a:solidFill>
                  <a:srgbClr val="000000"/>
                </a:solidFill>
                <a:ea typeface="맑은 고딕" panose="020B0503020000020004" pitchFamily="50" charset="-127"/>
                <a:cs typeface="바탕" panose="02030600000101010101" pitchFamily="18" charset="-127"/>
              </a:rPr>
              <a:t>고양이의 사육이 증가</a:t>
            </a:r>
            <a:r>
              <a:rPr lang="ko-KR" altLang="en-US" sz="1400" kern="100" dirty="0">
                <a:solidFill>
                  <a:srgbClr val="000000"/>
                </a:solidFill>
                <a:ea typeface="맑은 고딕" panose="020B0503020000020004" pitchFamily="50" charset="-127"/>
                <a:cs typeface="바탕" panose="02030600000101010101" pitchFamily="18" charset="-127"/>
              </a:rPr>
              <a:t>하는 추세</a:t>
            </a:r>
            <a:r>
              <a:rPr lang="en-US" altLang="ko-KR" sz="1400" kern="100" dirty="0">
                <a:solidFill>
                  <a:srgbClr val="000000"/>
                </a:solidFill>
                <a:ea typeface="맑은 고딕" panose="020B0503020000020004" pitchFamily="50" charset="-127"/>
                <a:cs typeface="바탕" panose="02030600000101010101" pitchFamily="18" charset="-127"/>
              </a:rPr>
              <a:t>.</a:t>
            </a:r>
            <a:endParaRPr lang="ko-KR" altLang="ko-KR" sz="1400" kern="10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  <a:cs typeface="바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7B58D03-5C59-D918-DFB5-62A22F462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13" y="2366695"/>
            <a:ext cx="3376857" cy="217196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3DFB52-85D6-3904-D9EA-ABCA1059A8F0}"/>
              </a:ext>
            </a:extLst>
          </p:cNvPr>
          <p:cNvSpPr txBox="1"/>
          <p:nvPr/>
        </p:nvSpPr>
        <p:spPr>
          <a:xfrm>
            <a:off x="2024363" y="4592372"/>
            <a:ext cx="17121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굴림" panose="020B0600000101010101" pitchFamily="50" charset="-127"/>
              </a:rPr>
              <a:t>&lt;</a:t>
            </a:r>
            <a:r>
              <a:rPr lang="ko-KR" altLang="ko-KR" sz="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표 </a:t>
            </a:r>
            <a:r>
              <a:rPr lang="en-US" altLang="ko-KR" sz="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1&gt; 1</a:t>
            </a:r>
            <a:r>
              <a:rPr lang="ko-KR" altLang="ko-KR" sz="800" kern="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인가구</a:t>
            </a:r>
            <a:r>
              <a:rPr lang="ko-KR" altLang="ko-KR" sz="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증가비율</a:t>
            </a:r>
            <a:r>
              <a:rPr lang="en-US" altLang="ko-KR" sz="800" kern="0" dirty="0">
                <a:solidFill>
                  <a:srgbClr val="7F7F7F"/>
                </a:solidFill>
                <a:effectLst/>
                <a:latin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800" kern="0" dirty="0">
                <a:solidFill>
                  <a:srgbClr val="7F7F7F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통계청</a:t>
            </a:r>
            <a:r>
              <a:rPr lang="en-US" altLang="ko-KR" sz="800" kern="0" dirty="0">
                <a:solidFill>
                  <a:srgbClr val="7F7F7F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  <a:endParaRPr lang="ko-KR" alt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0A580-8BD7-3C5B-B68B-12146847BB6F}"/>
              </a:ext>
            </a:extLst>
          </p:cNvPr>
          <p:cNvSpPr txBox="1"/>
          <p:nvPr/>
        </p:nvSpPr>
        <p:spPr>
          <a:xfrm>
            <a:off x="4727664" y="4592372"/>
            <a:ext cx="32243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굴림" panose="020B0600000101010101" pitchFamily="50" charset="-127"/>
              </a:rPr>
              <a:t>&lt;</a:t>
            </a:r>
            <a:r>
              <a:rPr lang="ko-KR" altLang="ko-KR" sz="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표 </a:t>
            </a:r>
            <a:r>
              <a:rPr lang="en-US" altLang="ko-KR" sz="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2&gt; </a:t>
            </a:r>
            <a:r>
              <a:rPr lang="ko-KR" altLang="ko-KR" sz="8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반려동물 시장규모 전망</a:t>
            </a:r>
            <a:r>
              <a:rPr lang="en-US" altLang="ko-KR" sz="800" kern="0" dirty="0">
                <a:solidFill>
                  <a:srgbClr val="7F7F7F"/>
                </a:solidFill>
                <a:effectLst/>
                <a:latin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800" kern="0" dirty="0" err="1">
                <a:solidFill>
                  <a:srgbClr val="7F7F7F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농수축산신문</a:t>
            </a:r>
            <a:r>
              <a:rPr lang="ko-KR" altLang="ko-KR" sz="800" kern="0" dirty="0">
                <a:solidFill>
                  <a:srgbClr val="7F7F7F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안희경</a:t>
            </a:r>
            <a:r>
              <a:rPr lang="en-US" altLang="ko-KR" sz="800" kern="0" dirty="0">
                <a:solidFill>
                  <a:srgbClr val="7F7F7F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,</a:t>
            </a:r>
            <a:r>
              <a:rPr lang="ko-KR" altLang="ko-KR" sz="800" kern="0" dirty="0">
                <a:solidFill>
                  <a:srgbClr val="7F7F7F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송형근 기자</a:t>
            </a:r>
            <a:r>
              <a:rPr lang="en-US" altLang="ko-KR" sz="800" kern="0" dirty="0">
                <a:solidFill>
                  <a:srgbClr val="7F7F7F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90B62F-48E2-B3A3-D390-D86D4406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8C4CF61E-8373-429B-5FD3-4AAABD98BF36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43B89CB-B713-4B0B-E62E-CF64FA347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54" name="사각형: 둥근 모서리 26">
            <a:extLst>
              <a:ext uri="{FF2B5EF4-FFF2-40B4-BE49-F238E27FC236}">
                <a16:creationId xmlns:a16="http://schemas.microsoft.com/office/drawing/2014/main" id="{FDAC8C2A-AEFE-F984-DB7D-574C12B79BB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4B39F5-804F-9B1B-D36A-6A59865A6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7A8887FE-5483-6A96-8173-BF7FAA6670E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833FA9-1541-02A5-6BAD-C87A8BD57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8099066B-2374-C2B1-C448-2305AB6B9CD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0F75E1-7A2E-0D43-042B-4A40A25C9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0" name="사각형: 둥근 모서리 26">
            <a:extLst>
              <a:ext uri="{FF2B5EF4-FFF2-40B4-BE49-F238E27FC236}">
                <a16:creationId xmlns:a16="http://schemas.microsoft.com/office/drawing/2014/main" id="{C1EF52DE-67AC-3EEE-9E67-6DBADC42DC08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7383A16-5635-0437-DF36-FA93CB25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D1689A0B-A7D8-D8ED-64B0-385C3B6772C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4E6C35-F955-4FF0-D707-B921DB13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2" name="사각형: 둥근 모서리 26">
            <a:extLst>
              <a:ext uri="{FF2B5EF4-FFF2-40B4-BE49-F238E27FC236}">
                <a16:creationId xmlns:a16="http://schemas.microsoft.com/office/drawing/2014/main" id="{29616CE0-7335-0521-C56D-711BD965990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7F40C2-B06E-809B-09BA-A45F5DB11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A5D967A-F7C6-7D67-ED51-C6C55F51CC1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E77B3E-50F8-0E55-2A1C-FFB1E1A6F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79D1AD3B-D4D6-6B33-201B-D4AE11EA382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F96D0C-6A90-965E-7544-29DDA825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44E9C056-C2F0-90E7-A8D6-C4A7F72E7BF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A746AB-9EDD-DD90-5E04-10255E89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832FEB-24A7-4850-6532-3BB61BCC4CCB}"/>
              </a:ext>
            </a:extLst>
          </p:cNvPr>
          <p:cNvSpPr txBox="1"/>
          <p:nvPr/>
        </p:nvSpPr>
        <p:spPr>
          <a:xfrm>
            <a:off x="1475656" y="5517232"/>
            <a:ext cx="63246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바탕" panose="02030600000101010101" pitchFamily="18" charset="-127"/>
              </a:rPr>
              <a:t>반려인들이 반려동물을 키우면서 생기는 문제점 </a:t>
            </a:r>
            <a:r>
              <a:rPr lang="en-US" altLang="ko-KR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바탕" panose="02030600000101010101" pitchFamily="18" charset="-127"/>
              </a:rPr>
              <a:t>1</a:t>
            </a:r>
            <a:r>
              <a:rPr lang="ko-KR" altLang="ko-KR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바탕" panose="02030600000101010101" pitchFamily="18" charset="-127"/>
              </a:rPr>
              <a:t>순위</a:t>
            </a:r>
            <a:r>
              <a:rPr lang="ko-KR" altLang="en-US" sz="14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바탕" panose="02030600000101010101" pitchFamily="18" charset="-127"/>
              </a:rPr>
              <a:t>는 </a:t>
            </a:r>
            <a:r>
              <a:rPr lang="ko-KR" altLang="en-US" sz="1400" b="1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바탕" panose="02030600000101010101" pitchFamily="18" charset="-127"/>
              </a:rPr>
              <a:t>위생과 비용의 문제</a:t>
            </a:r>
            <a:endParaRPr lang="ko-KR" altLang="en-US" sz="1100" b="1" dirty="0"/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A3CCC438-BCA1-F2FF-9CDC-F5C0424C66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40" y="1466555"/>
            <a:ext cx="527812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02D785-3D6B-25E7-19AC-DD6658D3F437}"/>
              </a:ext>
            </a:extLst>
          </p:cNvPr>
          <p:cNvSpPr txBox="1"/>
          <p:nvPr/>
        </p:nvSpPr>
        <p:spPr>
          <a:xfrm>
            <a:off x="2349742" y="5054234"/>
            <a:ext cx="4576438" cy="209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2910" indent="-422910" algn="ctr" latinLnBrk="1">
              <a:lnSpc>
                <a:spcPct val="103000"/>
              </a:lnSpc>
              <a:tabLst>
                <a:tab pos="2946400" algn="l"/>
              </a:tabLst>
            </a:pPr>
            <a:r>
              <a:rPr lang="en-US" altLang="ko-KR" sz="8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굴림" panose="020B0600000101010101" pitchFamily="50" charset="-127"/>
              </a:rPr>
              <a:t>&lt;</a:t>
            </a:r>
            <a:r>
              <a:rPr lang="ko-KR" altLang="ko-KR" sz="800" kern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표</a:t>
            </a:r>
            <a:r>
              <a:rPr lang="en-US" altLang="ko-KR" sz="800" kern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3&gt; </a:t>
            </a:r>
            <a:r>
              <a:rPr lang="ko-KR" altLang="ko-KR" sz="800" kern="0" dirty="0">
                <a:solidFill>
                  <a:srgbClr val="000000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반려동물 양육 시의 애로사항</a:t>
            </a:r>
            <a:r>
              <a:rPr lang="en-US" altLang="ko-KR" sz="800" kern="0" dirty="0">
                <a:solidFill>
                  <a:srgbClr val="7F7F7F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굴림" panose="020B0600000101010101" pitchFamily="50" charset="-127"/>
              </a:rPr>
              <a:t>(KB</a:t>
            </a:r>
            <a:r>
              <a:rPr lang="ko-KR" altLang="ko-KR" sz="800" kern="0" dirty="0">
                <a:solidFill>
                  <a:srgbClr val="7F7F7F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금융그룹</a:t>
            </a:r>
            <a:r>
              <a:rPr lang="en-US" altLang="ko-KR" sz="800" kern="0" dirty="0">
                <a:solidFill>
                  <a:srgbClr val="7F7F7F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 2021 </a:t>
            </a:r>
            <a:r>
              <a:rPr lang="ko-KR" altLang="ko-KR" sz="800" kern="0" dirty="0">
                <a:solidFill>
                  <a:srgbClr val="7F7F7F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한국 반려동물 보고서</a:t>
            </a:r>
            <a:r>
              <a:rPr lang="en-US" altLang="ko-KR" sz="800" kern="0" dirty="0">
                <a:solidFill>
                  <a:srgbClr val="7F7F7F"/>
                </a:solidFill>
                <a:effectLst/>
                <a:latin typeface="바탕" panose="02030600000101010101" pitchFamily="18" charset="-127"/>
                <a:ea typeface="맑은 고딕" panose="020B0503020000020004" pitchFamily="50" charset="-127"/>
                <a:cs typeface="굴림" panose="020B0600000101010101" pitchFamily="50" charset="-127"/>
              </a:rPr>
              <a:t>’)</a:t>
            </a:r>
            <a:endParaRPr lang="ko-KR" altLang="ko-KR" sz="1000" kern="100" dirty="0">
              <a:solidFill>
                <a:srgbClr val="000000"/>
              </a:solidFill>
              <a:effectLst/>
              <a:latin typeface="바탕" panose="02030600000101010101" pitchFamily="18" charset="-127"/>
              <a:ea typeface="바탕" panose="02030600000101010101" pitchFamily="18" charset="-127"/>
              <a:cs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367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453455-4D34-4DDA-7ECA-B3A40C40B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AFF764EB-22DF-A175-1421-5773B08BCB8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13147-01CE-6B3D-313D-5AEED973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06AB3E1-AE74-9160-3B88-1E1B34C0695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5ED5EC-064A-A4B5-2A4F-C15B1734E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C7500637-46CD-7B82-4D3C-E50C3719767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CE3BD0-A277-0392-0CFB-A745352E8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4" name="사각형: 둥근 모서리 26">
            <a:extLst>
              <a:ext uri="{FF2B5EF4-FFF2-40B4-BE49-F238E27FC236}">
                <a16:creationId xmlns:a16="http://schemas.microsoft.com/office/drawing/2014/main" id="{01E962C8-CE2A-8E9B-B0A0-BDF35F75C2E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C2AA41-4A8D-17E6-D527-BE3B9E91A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3" name="그림 2" descr="기기, 주방기기이(가) 표시된 사진&#10;&#10;자동 생성된 설명">
            <a:extLst>
              <a:ext uri="{FF2B5EF4-FFF2-40B4-BE49-F238E27FC236}">
                <a16:creationId xmlns:a16="http://schemas.microsoft.com/office/drawing/2014/main" id="{4B9CAC18-6467-82AA-8885-28CC1408A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77" y="2097854"/>
            <a:ext cx="2420891" cy="2420891"/>
          </a:xfrm>
          <a:prstGeom prst="rect">
            <a:avLst/>
          </a:prstGeom>
        </p:spPr>
      </p:pic>
      <p:pic>
        <p:nvPicPr>
          <p:cNvPr id="5" name="그림 4" descr="좌석, 소파이(가) 표시된 사진&#10;&#10;자동 생성된 설명">
            <a:extLst>
              <a:ext uri="{FF2B5EF4-FFF2-40B4-BE49-F238E27FC236}">
                <a16:creationId xmlns:a16="http://schemas.microsoft.com/office/drawing/2014/main" id="{D93F14B6-26AD-C808-704E-202AC1966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11" y="1227562"/>
            <a:ext cx="3581522" cy="19066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2FA4B6-7C33-CFCD-3DE8-4B9F8B3FF8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15210"/>
            <a:ext cx="1936005" cy="22096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50FE4C7-009E-98EF-52A1-0CDCB17995DB}"/>
              </a:ext>
            </a:extLst>
          </p:cNvPr>
          <p:cNvSpPr txBox="1"/>
          <p:nvPr/>
        </p:nvSpPr>
        <p:spPr>
          <a:xfrm>
            <a:off x="1311728" y="5430468"/>
            <a:ext cx="6520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현재 시제품 대부분 핵심기능인 자동 배변처리 외의 많은 부가기능을 접목시켜 편의성을 제공하지만 그 결과로 </a:t>
            </a:r>
            <a:r>
              <a:rPr lang="ko-KR" altLang="en-US" sz="1400" b="1" dirty="0"/>
              <a:t>제품의 가격이 과도하게 상승</a:t>
            </a: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7A746AB-9EDD-DD90-5E04-10255E89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3574EE-B0B5-D949-44AE-4F6A3FEA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354" y="1591958"/>
            <a:ext cx="5473291" cy="456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567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4A0373-720E-201C-2697-4A8420C8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CF713B1-C10E-F3EB-7A19-E84110DF47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70"/>
              </p:ext>
            </p:extLst>
          </p:nvPr>
        </p:nvGraphicFramePr>
        <p:xfrm>
          <a:off x="899592" y="1817440"/>
          <a:ext cx="7344816" cy="104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1767092797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628165651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231520720"/>
                    </a:ext>
                  </a:extLst>
                </a:gridCol>
              </a:tblGrid>
              <a:tr h="213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75429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S/W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IoT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 원격으로 제품에 대한 접근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제어를 사용자에게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525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178300"/>
                  </a:ext>
                </a:extLst>
              </a:tr>
            </a:tbl>
          </a:graphicData>
        </a:graphic>
      </p:graphicFrame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2882602F-AE0D-39C9-4360-E7849E428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727161"/>
              </p:ext>
            </p:extLst>
          </p:nvPr>
        </p:nvGraphicFramePr>
        <p:xfrm>
          <a:off x="899592" y="3311046"/>
          <a:ext cx="7344816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55580863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475468256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7616549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102622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H/W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출입 감지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 고양이의 출입을 감지하여 제품의 작동 제어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5261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배변처리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 판이 회전하면서 모래 속에 있는 배변을 분리하고  배변통으로 배출함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0309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모래 평탄화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 판 안의 배변용 모래를 판의 회전을 통해 평탄화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579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탈취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 고양이의 배변활동에서 발생하는 악취 제거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813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라돈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 배변용 모래에서 검출되는 라돈 수치 측정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7511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무게 측정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 고양이와 변의 무게 변화 측정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082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시스템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lang="ko-KR" altLang="en-US" sz="1000" spc="-5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906E85-9AFF-A199-7ED2-A90D995F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C1D9BA-EC7B-1052-BACE-39A94BB50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27" y="1988840"/>
            <a:ext cx="6713346" cy="3528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시스템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구성도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lang="ko-KR" altLang="en-US" sz="1000" spc="-5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906E85-9AFF-A199-7ED2-A90D995F9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0526F5-E50F-23CE-73C8-3B8A149C3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0" y="1412777"/>
            <a:ext cx="897096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29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</TotalTime>
  <Words>2222</Words>
  <Application>Microsoft Office PowerPoint</Application>
  <PresentationFormat>화면 슬라이드 쇼(4:3)</PresentationFormat>
  <Paragraphs>641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굴림</vt:lpstr>
      <vt:lpstr>맑은 고딕</vt:lpstr>
      <vt:lpstr>바탕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이지은</cp:lastModifiedBy>
  <cp:revision>276</cp:revision>
  <dcterms:created xsi:type="dcterms:W3CDTF">2014-04-16T00:55:54Z</dcterms:created>
  <dcterms:modified xsi:type="dcterms:W3CDTF">2022-09-19T09:30:12Z</dcterms:modified>
</cp:coreProperties>
</file>